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10"/>
  </p:notesMasterIdLst>
  <p:sldIdLst>
    <p:sldId id="353" r:id="rId2"/>
    <p:sldId id="347" r:id="rId3"/>
    <p:sldId id="346" r:id="rId4"/>
    <p:sldId id="355" r:id="rId5"/>
    <p:sldId id="349" r:id="rId6"/>
    <p:sldId id="348" r:id="rId7"/>
    <p:sldId id="351" r:id="rId8"/>
    <p:sldId id="352" r:id="rId9"/>
  </p:sldIdLst>
  <p:sldSz cx="9906000" cy="6858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A6585CB-1F17-45B7-BD1A-1AD4B30C639D}">
          <p14:sldIdLst>
            <p14:sldId id="353"/>
            <p14:sldId id="347"/>
            <p14:sldId id="346"/>
            <p14:sldId id="355"/>
            <p14:sldId id="349"/>
            <p14:sldId id="348"/>
            <p14:sldId id="351"/>
          </p14:sldIdLst>
        </p14:section>
        <p14:section name="Раздел без заголовка" id="{682D6AD9-0C9F-4E46-A008-ACCFC077E638}">
          <p14:sldIdLst>
            <p14:sldId id="35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CCFF"/>
    <a:srgbClr val="F8F8F8"/>
    <a:srgbClr val="F2F2F2"/>
    <a:srgbClr val="FFCC99"/>
    <a:srgbClr val="DDDDDD"/>
    <a:srgbClr val="000000"/>
    <a:srgbClr val="FF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270" autoAdjust="0"/>
    <p:restoredTop sz="66306" autoAdjust="0"/>
  </p:normalViewPr>
  <p:slideViewPr>
    <p:cSldViewPr snapToGrid="0">
      <p:cViewPr>
        <p:scale>
          <a:sx n="66" d="100"/>
          <a:sy n="66" d="100"/>
        </p:scale>
        <p:origin x="-1565" y="-3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94" y="2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/>
          <a:lstStyle>
            <a:lvl1pPr algn="r">
              <a:defRPr sz="1200"/>
            </a:lvl1pPr>
          </a:lstStyle>
          <a:p>
            <a:fld id="{5A1E0675-34D7-4571-8824-1398CA26298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244600"/>
            <a:ext cx="48482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92" tIns="46296" rIns="92592" bIns="462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4" y="4787017"/>
            <a:ext cx="5486078" cy="3916650"/>
          </a:xfrm>
          <a:prstGeom prst="rect">
            <a:avLst/>
          </a:prstGeom>
        </p:spPr>
        <p:txBody>
          <a:bodyPr vert="horz" lIns="92592" tIns="46296" rIns="92592" bIns="4629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563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94" y="9448563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 anchor="b"/>
          <a:lstStyle>
            <a:lvl1pPr algn="r">
              <a:defRPr sz="1200"/>
            </a:lvl1pPr>
          </a:lstStyle>
          <a:p>
            <a:fld id="{CB560283-DBF4-4BD6-85C6-5CE59DB837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9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/>
              <a:t>Форма №19 «Сведения о детях-инвалидах» </a:t>
            </a:r>
            <a:endParaRPr lang="ru-RU" dirty="0" smtClean="0"/>
          </a:p>
          <a:p>
            <a:pPr defTabSz="925921"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Таблица 0010 «Работа в системе ОМС» – показывает медицинская организация, являющаяся юр. лицом.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</a:t>
            </a:r>
          </a:p>
          <a:p>
            <a:pPr defTabSz="925921"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defTabSz="925921">
              <a:defRPr/>
            </a:pPr>
            <a:r>
              <a:rPr lang="ru-RU" dirty="0" smtClean="0"/>
              <a:t>Итак </a:t>
            </a:r>
            <a:r>
              <a:rPr lang="ru-RU" baseline="0" dirty="0" smtClean="0"/>
              <a:t>таблица 1000  формы 19  </a:t>
            </a:r>
            <a:r>
              <a:rPr lang="ru-RU" dirty="0" smtClean="0"/>
              <a:t>В текущем году</a:t>
            </a:r>
            <a:r>
              <a:rPr lang="ru-RU" baseline="0" dirty="0" smtClean="0"/>
              <a:t> была дополнена графами с данными по числу детей проживающих в интернатных учреждениях системы Минтруда России.</a:t>
            </a:r>
          </a:p>
          <a:p>
            <a:pPr defTabSz="925921">
              <a:defRPr/>
            </a:pPr>
            <a:r>
              <a:rPr lang="ru-RU" baseline="0" dirty="0" smtClean="0"/>
              <a:t>Кроме того,  были добавлены графы с информацией о числе инвалидов, получивших медицинскую реабилитацию.  Графы с данными по в</a:t>
            </a:r>
            <a:r>
              <a:rPr lang="ru-RU" dirty="0" smtClean="0"/>
              <a:t>первые</a:t>
            </a:r>
            <a:r>
              <a:rPr lang="ru-RU" baseline="0" dirty="0" smtClean="0"/>
              <a:t> установленной инвалидности по Минздраву России и </a:t>
            </a:r>
            <a:r>
              <a:rPr lang="ru-RU" baseline="0" dirty="0" err="1" smtClean="0"/>
              <a:t>Минобразованию</a:t>
            </a:r>
            <a:r>
              <a:rPr lang="ru-RU" baseline="0" dirty="0" smtClean="0"/>
              <a:t> России, ранее присутствующие, в текущей редакции формы исключаются.                                                                                                                      </a:t>
            </a:r>
          </a:p>
          <a:p>
            <a:pPr defTabSz="925921">
              <a:defRPr/>
            </a:pPr>
            <a:endParaRPr lang="ru-RU" baseline="0" dirty="0" smtClean="0"/>
          </a:p>
          <a:p>
            <a:pPr defTabSz="925921">
              <a:defRPr/>
            </a:pPr>
            <a:r>
              <a:rPr lang="ru-RU" baseline="0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 err="1"/>
              <a:t>Внутриформенный</a:t>
            </a:r>
            <a:r>
              <a:rPr lang="ru-RU" b="1" dirty="0"/>
              <a:t> контроль (Ф19, табл. 1000)</a:t>
            </a:r>
            <a:endParaRPr lang="ru-RU" dirty="0"/>
          </a:p>
          <a:p>
            <a:endParaRPr lang="ru-RU" b="1" dirty="0"/>
          </a:p>
          <a:p>
            <a:r>
              <a:rPr lang="ru-RU" b="1" dirty="0"/>
              <a:t>Данные</a:t>
            </a:r>
            <a:r>
              <a:rPr lang="ru-RU" dirty="0"/>
              <a:t> графы 4 по строкам с 1 по </a:t>
            </a:r>
            <a:r>
              <a:rPr lang="en-US" dirty="0"/>
              <a:t>10</a:t>
            </a:r>
            <a:r>
              <a:rPr lang="ru-RU" dirty="0"/>
              <a:t> 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суммы гр.</a:t>
            </a:r>
            <a:r>
              <a:rPr lang="en-US" dirty="0">
                <a:cs typeface="Times New Roman"/>
              </a:rPr>
              <a:t>7</a:t>
            </a:r>
            <a:r>
              <a:rPr lang="ru-RU" dirty="0">
                <a:cs typeface="Times New Roman"/>
              </a:rPr>
              <a:t> + гр.</a:t>
            </a:r>
            <a:r>
              <a:rPr lang="en-US" dirty="0">
                <a:cs typeface="Times New Roman"/>
              </a:rPr>
              <a:t>9</a:t>
            </a:r>
            <a:r>
              <a:rPr lang="ru-RU" dirty="0">
                <a:cs typeface="Times New Roman"/>
              </a:rPr>
              <a:t> + гр.</a:t>
            </a:r>
            <a:r>
              <a:rPr lang="en-US" dirty="0">
                <a:cs typeface="Times New Roman"/>
              </a:rPr>
              <a:t>11</a:t>
            </a:r>
            <a:r>
              <a:rPr lang="ru-RU" dirty="0">
                <a:cs typeface="Times New Roman"/>
              </a:rPr>
              <a:t> по всем строкам</a:t>
            </a:r>
          </a:p>
          <a:p>
            <a:r>
              <a:rPr lang="ru-RU" b="1" dirty="0">
                <a:cs typeface="Times New Roman"/>
              </a:rPr>
              <a:t>Данные по </a:t>
            </a:r>
            <a:r>
              <a:rPr lang="ru-RU" dirty="0">
                <a:cs typeface="Times New Roman"/>
              </a:rPr>
              <a:t> строке 9 граф с 4 по 12 = сумме данных по строкам 1, 3, 5, 7 граф с 4 по 12. (м) Это дети мужского пола </a:t>
            </a:r>
          </a:p>
          <a:p>
            <a:r>
              <a:rPr lang="ru-RU" dirty="0">
                <a:cs typeface="Times New Roman"/>
              </a:rPr>
              <a:t>Соответственно по </a:t>
            </a:r>
            <a:r>
              <a:rPr lang="ru-RU" b="1" dirty="0">
                <a:cs typeface="Times New Roman"/>
              </a:rPr>
              <a:t>10 строке </a:t>
            </a:r>
            <a:r>
              <a:rPr lang="ru-RU" dirty="0">
                <a:cs typeface="Times New Roman"/>
              </a:rPr>
              <a:t>- дети женского пола.</a:t>
            </a:r>
          </a:p>
          <a:p>
            <a:r>
              <a:rPr lang="ru-RU" b="1" dirty="0"/>
              <a:t>Также Данные</a:t>
            </a:r>
            <a:r>
              <a:rPr lang="ru-RU" dirty="0"/>
              <a:t> графы 4 по всем строкам 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данных графы 5 и графы 6  по всем строкам, </a:t>
            </a:r>
          </a:p>
          <a:p>
            <a:r>
              <a:rPr lang="ru-RU" b="1" dirty="0"/>
              <a:t>Соответственно</a:t>
            </a:r>
            <a:r>
              <a:rPr lang="ru-RU" dirty="0"/>
              <a:t> графа 7 </a:t>
            </a:r>
            <a:r>
              <a:rPr lang="en-US" dirty="0"/>
              <a:t>&gt;=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графы </a:t>
            </a:r>
            <a:r>
              <a:rPr lang="en-US" dirty="0">
                <a:cs typeface="Times New Roman"/>
              </a:rPr>
              <a:t>8</a:t>
            </a:r>
            <a:r>
              <a:rPr lang="ru-RU" dirty="0">
                <a:cs typeface="Times New Roman"/>
              </a:rPr>
              <a:t> по всем строкам, </a:t>
            </a:r>
            <a:r>
              <a:rPr lang="ru-RU" dirty="0"/>
              <a:t> графа </a:t>
            </a:r>
            <a:r>
              <a:rPr lang="en-US" dirty="0"/>
              <a:t>9</a:t>
            </a:r>
            <a:r>
              <a:rPr lang="ru-RU" dirty="0"/>
              <a:t> </a:t>
            </a:r>
            <a:r>
              <a:rPr lang="en-US" dirty="0"/>
              <a:t>&gt;=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графы </a:t>
            </a:r>
            <a:r>
              <a:rPr lang="en-US" dirty="0">
                <a:cs typeface="Times New Roman"/>
              </a:rPr>
              <a:t>10</a:t>
            </a:r>
            <a:r>
              <a:rPr lang="ru-RU" dirty="0">
                <a:cs typeface="Times New Roman"/>
              </a:rPr>
              <a:t>, </a:t>
            </a:r>
            <a:r>
              <a:rPr lang="ru-RU" dirty="0"/>
              <a:t> графа </a:t>
            </a:r>
            <a:r>
              <a:rPr lang="en-US" dirty="0"/>
              <a:t>11</a:t>
            </a:r>
            <a:r>
              <a:rPr lang="ru-RU" dirty="0"/>
              <a:t> </a:t>
            </a:r>
            <a:r>
              <a:rPr lang="en-US" dirty="0"/>
              <a:t>&gt;=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графы </a:t>
            </a:r>
            <a:r>
              <a:rPr lang="en-US" dirty="0">
                <a:cs typeface="Times New Roman"/>
              </a:rPr>
              <a:t>12</a:t>
            </a:r>
            <a:r>
              <a:rPr lang="ru-RU" dirty="0">
                <a:cs typeface="Times New Roman"/>
              </a:rPr>
              <a:t>.</a:t>
            </a:r>
          </a:p>
          <a:p>
            <a:endParaRPr lang="ru-RU" dirty="0">
              <a:cs typeface="Times New Roman"/>
            </a:endParaRPr>
          </a:p>
          <a:p>
            <a:pPr defTabSz="925921">
              <a:defRPr/>
            </a:pPr>
            <a:r>
              <a:rPr lang="ru-RU" b="1" dirty="0" err="1"/>
              <a:t>Межформенный</a:t>
            </a:r>
            <a:r>
              <a:rPr lang="ru-RU" b="1" dirty="0"/>
              <a:t> контроль (Ф19, табл. 1000)</a:t>
            </a:r>
          </a:p>
          <a:p>
            <a:pPr defTabSz="925921">
              <a:defRPr/>
            </a:pPr>
            <a:r>
              <a:rPr lang="ru-RU" b="1" dirty="0">
                <a:cs typeface="Times New Roman"/>
              </a:rPr>
              <a:t>Данные Ф30 табл. 2610</a:t>
            </a:r>
            <a:r>
              <a:rPr lang="ru-RU" dirty="0">
                <a:cs typeface="Times New Roman"/>
              </a:rPr>
              <a:t> гр.1 стр.1 =  </a:t>
            </a:r>
            <a:r>
              <a:rPr lang="ru-RU" b="1" dirty="0">
                <a:cs typeface="Times New Roman"/>
              </a:rPr>
              <a:t>Ф19 </a:t>
            </a:r>
            <a:r>
              <a:rPr lang="ru-RU" dirty="0">
                <a:cs typeface="Times New Roman"/>
              </a:rPr>
              <a:t>∑ данных гр. 4 по строкам 9, 10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Продолжим</a:t>
            </a:r>
          </a:p>
          <a:p>
            <a:pPr defTabSz="925921">
              <a:defRPr/>
            </a:pPr>
            <a:r>
              <a:rPr lang="ru-RU" dirty="0" smtClean="0"/>
              <a:t>Таблица</a:t>
            </a:r>
            <a:r>
              <a:rPr lang="ru-RU" baseline="0" dirty="0" smtClean="0"/>
              <a:t> 2000 претерпела изменения </a:t>
            </a:r>
            <a:r>
              <a:rPr lang="ru-RU" dirty="0" smtClean="0"/>
              <a:t>Класс</a:t>
            </a:r>
            <a:r>
              <a:rPr lang="ru-RU" baseline="0" dirty="0" smtClean="0"/>
              <a:t> психические расстройства и расстройства поведения, который теперь  будет представлен только умственной отсталостью и детским аутизмом </a:t>
            </a:r>
            <a:r>
              <a:rPr lang="ru-RU" b="1" dirty="0">
                <a:solidFill>
                  <a:srgbClr val="0000FF"/>
                </a:solidFill>
              </a:rPr>
              <a:t>Исключены</a:t>
            </a:r>
            <a:r>
              <a:rPr lang="ru-RU" dirty="0">
                <a:solidFill>
                  <a:srgbClr val="0000FF"/>
                </a:solidFill>
              </a:rPr>
              <a:t> психозы и органические , включая симптоматические, психические расстройства</a:t>
            </a:r>
            <a:endParaRPr lang="ru-RU" baseline="0" dirty="0" smtClean="0"/>
          </a:p>
          <a:p>
            <a:r>
              <a:rPr lang="ru-RU" baseline="0" dirty="0" smtClean="0"/>
              <a:t>В классе болезней глаза и его придаточного отростка  теперь дополнительно надо выделять слепоту обоих глаз, а в классе болезней уха и сосцевидного отростка  - когнитивную потерю слуха двустороннюю и </a:t>
            </a:r>
            <a:r>
              <a:rPr lang="ru-RU" baseline="0" dirty="0" err="1" smtClean="0"/>
              <a:t>нейросенсорную</a:t>
            </a:r>
            <a:r>
              <a:rPr lang="ru-RU" baseline="0" dirty="0" smtClean="0"/>
              <a:t> потерю слуха двустороннюю</a:t>
            </a:r>
          </a:p>
          <a:p>
            <a:r>
              <a:rPr lang="ru-RU" b="1" baseline="0" dirty="0" err="1" smtClean="0"/>
              <a:t>Межформенный</a:t>
            </a:r>
            <a:r>
              <a:rPr lang="ru-RU" b="1" baseline="0" dirty="0" smtClean="0"/>
              <a:t> контроль:</a:t>
            </a:r>
          </a:p>
          <a:p>
            <a:r>
              <a:rPr lang="ru-RU" baseline="0" dirty="0" smtClean="0"/>
              <a:t>Строка 6.0 с ФСН №36 Таб.2100 стр. 1, графы 11 + 12</a:t>
            </a:r>
          </a:p>
          <a:p>
            <a:r>
              <a:rPr lang="ru-RU" baseline="0" dirty="0" smtClean="0"/>
              <a:t>Строка 6.1 с ФСН № 36 Таб. 2100 по стр. 7, графы 11+12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2000)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Осуществляется</a:t>
            </a:r>
            <a:r>
              <a:rPr lang="ru-RU" baseline="0" dirty="0" smtClean="0"/>
              <a:t> по </a:t>
            </a:r>
            <a:r>
              <a:rPr lang="ru-RU" dirty="0" smtClean="0"/>
              <a:t> первой строке - всего заболеваний – которая должна  равняться сумме всех классов болезней по всем графам </a:t>
            </a:r>
          </a:p>
          <a:p>
            <a:pPr defTabSz="925921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Межтабличный контроль (Ф19, табл. 1000  и табл. 2000) осуществляется по</a:t>
            </a:r>
          </a:p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</a:t>
            </a:r>
            <a:r>
              <a:rPr lang="ru-RU" b="1" dirty="0" smtClean="0">
                <a:cs typeface="Times New Roman"/>
              </a:rPr>
              <a:t>табл. 1000 </a:t>
            </a:r>
            <a:r>
              <a:rPr lang="ru-RU" dirty="0" smtClean="0">
                <a:cs typeface="Times New Roman"/>
              </a:rPr>
              <a:t>= </a:t>
            </a:r>
            <a:r>
              <a:rPr lang="ru-RU" b="1" dirty="0" smtClean="0">
                <a:cs typeface="Times New Roman"/>
              </a:rPr>
              <a:t>данным</a:t>
            </a:r>
            <a:r>
              <a:rPr lang="ru-RU" dirty="0" smtClean="0">
                <a:cs typeface="Times New Roman"/>
              </a:rPr>
              <a:t> стр. 1 </a:t>
            </a:r>
            <a:r>
              <a:rPr lang="ru-RU" b="1" dirty="0" smtClean="0">
                <a:cs typeface="Times New Roman"/>
              </a:rPr>
              <a:t>табл. 2000</a:t>
            </a:r>
          </a:p>
          <a:p>
            <a:r>
              <a:rPr lang="ru-RU" dirty="0" smtClean="0">
                <a:cs typeface="Times New Roman"/>
              </a:rPr>
              <a:t>Пример: табл. 1000 стр. 9 гр. 4 = табл. 2000 стр. 1 гр. 4 – это</a:t>
            </a:r>
            <a:r>
              <a:rPr lang="ru-RU" baseline="0" dirty="0" smtClean="0">
                <a:cs typeface="Times New Roman"/>
              </a:rPr>
              <a:t> дети мужского пола</a:t>
            </a:r>
            <a:r>
              <a:rPr lang="ru-RU" dirty="0" smtClean="0">
                <a:cs typeface="Times New Roman"/>
              </a:rPr>
              <a:t> 0-17 лет</a:t>
            </a:r>
          </a:p>
          <a:p>
            <a:r>
              <a:rPr lang="ru-RU" dirty="0" smtClean="0">
                <a:cs typeface="Times New Roman"/>
              </a:rPr>
              <a:t>табл. 1000 стр. 10 гр. 4 = табл. 2000 стр. 1 гр. 5 – это</a:t>
            </a:r>
            <a:r>
              <a:rPr lang="ru-RU" baseline="0" dirty="0" smtClean="0">
                <a:cs typeface="Times New Roman"/>
              </a:rPr>
              <a:t> дети женского пола</a:t>
            </a:r>
            <a:r>
              <a:rPr lang="ru-RU" dirty="0" smtClean="0">
                <a:cs typeface="Times New Roman"/>
              </a:rPr>
              <a:t> 0-17 лет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Переходим к следующей форме №41 «Сведения о доме ребенка». </a:t>
            </a:r>
          </a:p>
          <a:p>
            <a:pPr algn="just"/>
            <a:r>
              <a:rPr lang="ru-RU" dirty="0"/>
              <a:t>Дом ребенка является самостоятельной медицинской организацией, созданной для круглосуточного содержания, воспитания, оказания медицинской и социальной помощи, реабилитации детей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рождения до четырехлетнего возраста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включительно</a:t>
            </a:r>
            <a:r>
              <a:rPr lang="ru-RU" dirty="0" smtClean="0"/>
              <a:t>. </a:t>
            </a:r>
            <a:r>
              <a:rPr lang="ru-RU" b="1" i="1" dirty="0" smtClean="0">
                <a:solidFill>
                  <a:srgbClr val="FF0000"/>
                </a:solidFill>
              </a:rPr>
              <a:t>Предоставить</a:t>
            </a:r>
            <a:r>
              <a:rPr lang="ru-RU" b="1" i="1" baseline="0" dirty="0" smtClean="0">
                <a:solidFill>
                  <a:srgbClr val="FF0000"/>
                </a:solidFill>
              </a:rPr>
              <a:t> п</a:t>
            </a:r>
            <a:r>
              <a:rPr lang="ru-RU" b="1" i="1" dirty="0" smtClean="0">
                <a:solidFill>
                  <a:srgbClr val="FF0000"/>
                </a:solidFill>
              </a:rPr>
              <a:t>ояснительную записку,</a:t>
            </a:r>
            <a:r>
              <a:rPr lang="ru-RU" b="1" i="1" baseline="0" dirty="0" smtClean="0">
                <a:solidFill>
                  <a:srgbClr val="FF0000"/>
                </a:solidFill>
              </a:rPr>
              <a:t> если в организации пребывают дети старше 4 лет!</a:t>
            </a:r>
            <a:endParaRPr lang="ru-RU" b="1" i="1" dirty="0">
              <a:solidFill>
                <a:srgbClr val="FF0000"/>
              </a:solidFill>
            </a:endParaRP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Дети </a:t>
            </a:r>
            <a:r>
              <a:rPr lang="ru-RU" dirty="0"/>
              <a:t>с органическими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поражениями центральной нервной системы </a:t>
            </a:r>
            <a:r>
              <a:rPr lang="ru-RU" dirty="0"/>
              <a:t>с нарушением психики, дефектами умственного и физического развития содержатся в специализированных группах дома ребенка.</a:t>
            </a:r>
          </a:p>
          <a:p>
            <a:pPr defTabSz="925921">
              <a:defRPr/>
            </a:pPr>
            <a:endParaRPr lang="ru-RU" b="0" dirty="0" smtClean="0"/>
          </a:p>
          <a:p>
            <a:pPr defTabSz="925921">
              <a:defRPr/>
            </a:pPr>
            <a:endParaRPr lang="ru-RU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2140 Обратить внимание на заполнение графы 2 взято</a:t>
            </a:r>
            <a:r>
              <a:rPr lang="ru-RU" baseline="0" dirty="0" smtClean="0"/>
              <a:t> на усыновление и графы 5 </a:t>
            </a:r>
            <a:r>
              <a:rPr lang="ru-RU" dirty="0" smtClean="0"/>
              <a:t>взятых на международное усыновление </a:t>
            </a:r>
            <a:endParaRPr lang="ru-RU" baseline="0" dirty="0" smtClean="0"/>
          </a:p>
          <a:p>
            <a:endParaRPr lang="ru-RU" baseline="0" dirty="0" smtClean="0"/>
          </a:p>
          <a:p>
            <a:pPr algn="ctr"/>
            <a:r>
              <a:rPr lang="ru-RU" b="1" dirty="0" smtClean="0"/>
              <a:t>Межгодовой контроль (табл.2120)</a:t>
            </a:r>
          </a:p>
          <a:p>
            <a:pPr indent="462961" algn="just"/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</a:p>
          <a:p>
            <a:endParaRPr lang="ru-RU" baseline="0" dirty="0" smtClean="0"/>
          </a:p>
          <a:p>
            <a:r>
              <a:rPr lang="ru-RU" b="1" baseline="0" dirty="0" smtClean="0">
                <a:solidFill>
                  <a:srgbClr val="FF0000"/>
                </a:solidFill>
              </a:rPr>
              <a:t>Детский дом предоставляет полный отчёт по ФСН № 19 по всем детям!</a:t>
            </a:r>
          </a:p>
          <a:p>
            <a:r>
              <a:rPr lang="ru-RU" b="1" baseline="0" dirty="0" smtClean="0">
                <a:solidFill>
                  <a:srgbClr val="FF0000"/>
                </a:solidFill>
              </a:rPr>
              <a:t>По ФСН № 30 таблице 2510!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2961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 она заполняется полностью.</a:t>
            </a:r>
          </a:p>
          <a:p>
            <a:pPr indent="546551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Всех детей показать в форме № 30 табл.</a:t>
            </a:r>
            <a:r>
              <a:rPr lang="ru-RU" baseline="0" dirty="0" smtClean="0"/>
              <a:t> 2510                                                                                                            </a:t>
            </a: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таблице  2211  детей распределить по 5 группам здоровья!</a:t>
            </a:r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 smtClean="0"/>
              <a:t> контроль таблицы 2300 Данные</a:t>
            </a:r>
            <a:r>
              <a:rPr lang="ru-RU" dirty="0" smtClean="0"/>
              <a:t> по гр.4 стр.1 (зарегистрировано заболеваний всего) = </a:t>
            </a:r>
            <a:r>
              <a:rPr lang="ru-RU" b="1" dirty="0" smtClean="0">
                <a:cs typeface="Times New Roman"/>
              </a:rPr>
              <a:t>∑ данных </a:t>
            </a:r>
            <a:r>
              <a:rPr lang="ru-RU" dirty="0" smtClean="0">
                <a:cs typeface="Times New Roman"/>
              </a:rPr>
              <a:t>по гр. 4 стр. 2,  3,  4,  5,  6,  7,  8,  9,  10,  11,  12,  13,  14 (зарегистрировано </a:t>
            </a:r>
            <a:r>
              <a:rPr lang="ru-RU" b="1" dirty="0" smtClean="0">
                <a:cs typeface="Times New Roman"/>
              </a:rPr>
              <a:t>по отдельным классам болезней</a:t>
            </a:r>
            <a:r>
              <a:rPr lang="ru-RU" dirty="0" smtClean="0">
                <a:cs typeface="Times New Roman"/>
              </a:rPr>
              <a:t>).</a:t>
            </a:r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2310 </a:t>
            </a:r>
            <a:r>
              <a:rPr lang="ru-RU" dirty="0" smtClean="0"/>
              <a:t>Количество детей-инвалидов должно соответствовать </a:t>
            </a:r>
            <a:r>
              <a:rPr lang="ru-RU" u="sng" dirty="0" smtClean="0">
                <a:solidFill>
                  <a:srgbClr val="FF0000"/>
                </a:solidFill>
              </a:rPr>
              <a:t>форме 19 в случае  несоответствия представляется Пояснительная записка</a:t>
            </a:r>
            <a:endParaRPr lang="ru-RU" b="1" dirty="0" smtClean="0">
              <a:solidFill>
                <a:srgbClr val="FF0000"/>
              </a:solidFill>
            </a:endParaRPr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2313 </a:t>
            </a:r>
            <a:r>
              <a:rPr lang="ru-RU" dirty="0" smtClean="0"/>
              <a:t>«Привито детей против» – в дополнительной графе 7 указать число детей, привитых против кори.</a:t>
            </a:r>
          </a:p>
          <a:p>
            <a:endParaRPr lang="ru-RU" dirty="0" smtClean="0"/>
          </a:p>
          <a:p>
            <a:pPr defTabSz="925921">
              <a:defRPr/>
            </a:pPr>
            <a:endParaRPr lang="ru-RU" dirty="0" smtClean="0"/>
          </a:p>
          <a:p>
            <a:pPr defTabSz="925921">
              <a:defRPr/>
            </a:pPr>
            <a:r>
              <a:rPr lang="ru-RU" dirty="0" smtClean="0">
                <a:cs typeface="Times New Roman"/>
              </a:rPr>
              <a:t>Благодарю за внимание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CF8B-ACA8-4C7E-BCE0-FE3576D98836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8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71C-B1E8-4A83-9AF1-0D13231373D8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9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5058-4DC6-4295-808E-5E0028A81A3B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8EC5-14EF-4809-BAB6-407EB3B317B4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1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ABB7-5592-441C-9E29-910A262FB1FB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5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50C9-A62B-49B3-B569-D6ECBADF359A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65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AAA1-30E6-4836-91A9-D648868D59A0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20B8-179A-4035-BF47-E487751F369D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9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73E6-C927-4D29-93A8-FBF5CA0127AD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2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35AE-2E21-473F-B022-53E98574DDAB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9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A880-0800-4EB3-8204-A3AF27ACE583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4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1394-BD94-4081-86B3-4C60AD41524D}" type="datetime1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6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4" cstate="print"/>
          <a:srcRect l="19048" t="22888" r="19048" b="26948"/>
          <a:stretch>
            <a:fillRect/>
          </a:stretch>
        </p:blipFill>
        <p:spPr bwMode="auto">
          <a:xfrm>
            <a:off x="723900" y="1219145"/>
            <a:ext cx="8458200" cy="443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7652657" y="1553763"/>
            <a:ext cx="1615440" cy="1653540"/>
          </a:xfrm>
          <a:prstGeom prst="round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 l="19048" t="22888" r="19048" b="26948"/>
          <a:stretch>
            <a:fillRect/>
          </a:stretch>
        </p:blipFill>
        <p:spPr bwMode="auto">
          <a:xfrm>
            <a:off x="231820" y="874669"/>
            <a:ext cx="5396248" cy="484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81456" y="1643453"/>
            <a:ext cx="3740333" cy="707886"/>
          </a:xfrm>
          <a:prstGeom prst="rect">
            <a:avLst/>
          </a:prstGeom>
          <a:solidFill>
            <a:srgbClr val="FFFFFF">
              <a:alpha val="74902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1000)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5975" y="2914434"/>
            <a:ext cx="8190963" cy="255454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гр.</a:t>
            </a:r>
            <a:r>
              <a:rPr lang="en-US" sz="2000" dirty="0" smtClean="0">
                <a:cs typeface="Times New Roman"/>
              </a:rPr>
              <a:t>7</a:t>
            </a:r>
            <a:r>
              <a:rPr lang="ru-RU" sz="2000" dirty="0" smtClean="0">
                <a:cs typeface="Times New Roman"/>
              </a:rPr>
              <a:t> + гр.</a:t>
            </a:r>
            <a:r>
              <a:rPr lang="en-US" sz="2000" dirty="0" smtClean="0">
                <a:cs typeface="Times New Roman"/>
              </a:rPr>
              <a:t>9</a:t>
            </a:r>
            <a:r>
              <a:rPr lang="ru-RU" sz="2000" dirty="0" smtClean="0">
                <a:cs typeface="Times New Roman"/>
              </a:rPr>
              <a:t> + гр.</a:t>
            </a:r>
            <a:r>
              <a:rPr lang="en-US" sz="2000" dirty="0" smtClean="0">
                <a:cs typeface="Times New Roman"/>
              </a:rPr>
              <a:t>11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>
                <a:cs typeface="Times New Roman"/>
              </a:rPr>
              <a:t>Данные</a:t>
            </a:r>
            <a:r>
              <a:rPr lang="ru-RU" sz="2000" dirty="0" smtClean="0">
                <a:cs typeface="Times New Roman"/>
              </a:rPr>
              <a:t> гр. с 4 по 12 стр. 9 = ∑ данных гр. 4 по 12 по строкам 1, 3, 5, 7 (м) </a:t>
            </a:r>
          </a:p>
          <a:p>
            <a:r>
              <a:rPr lang="ru-RU" sz="2000" b="1" dirty="0" smtClean="0">
                <a:cs typeface="Times New Roman"/>
              </a:rPr>
              <a:t>Данные</a:t>
            </a:r>
            <a:r>
              <a:rPr lang="ru-RU" sz="2000" dirty="0" smtClean="0">
                <a:cs typeface="Times New Roman"/>
              </a:rPr>
              <a:t> гр. с 4 по 12 стр. 10 = ∑ данных гр. 4 по 12 по строкам 2, 4, 6, 8 (ж) </a:t>
            </a: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гр.5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гр.6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гр.7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8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</a:t>
            </a:r>
            <a:r>
              <a:rPr lang="en-US" sz="2000" dirty="0" smtClean="0"/>
              <a:t>9</a:t>
            </a:r>
            <a:r>
              <a:rPr lang="ru-RU" sz="2000" dirty="0" smtClean="0"/>
              <a:t>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10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</a:t>
            </a:r>
            <a:r>
              <a:rPr lang="en-US" sz="2000" dirty="0" smtClean="0"/>
              <a:t>11</a:t>
            </a:r>
            <a:r>
              <a:rPr lang="ru-RU" sz="2000" dirty="0" smtClean="0"/>
              <a:t>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12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7952" y="5784517"/>
            <a:ext cx="6754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Межформенный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1000)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7456" y="6128724"/>
            <a:ext cx="8297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cs typeface="Times New Roman"/>
              </a:rPr>
              <a:t>Данные Ф30 табл. 2610</a:t>
            </a:r>
            <a:r>
              <a:rPr lang="ru-RU" sz="2000" dirty="0" smtClean="0">
                <a:cs typeface="Times New Roman"/>
              </a:rPr>
              <a:t> гр.1 стр.1 =  </a:t>
            </a:r>
            <a:r>
              <a:rPr lang="ru-RU" sz="2000" b="1" dirty="0" smtClean="0">
                <a:cs typeface="Times New Roman"/>
              </a:rPr>
              <a:t>Ф19 </a:t>
            </a:r>
            <a:r>
              <a:rPr lang="ru-RU" sz="2000" dirty="0" smtClean="0">
                <a:cs typeface="Times New Roman"/>
              </a:rPr>
              <a:t>∑ данных гр. 4 по строкам 9, 10</a:t>
            </a:r>
          </a:p>
          <a:p>
            <a:r>
              <a:rPr lang="ru-RU" sz="2000" b="1" dirty="0" smtClean="0">
                <a:cs typeface="Times New Roman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4" cstate="print"/>
          <a:srcRect l="18095" t="22420" r="17381" b="12616"/>
          <a:stretch>
            <a:fillRect/>
          </a:stretch>
        </p:blipFill>
        <p:spPr bwMode="auto">
          <a:xfrm>
            <a:off x="428171" y="1024007"/>
            <a:ext cx="8991600" cy="548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586740" y="1927860"/>
            <a:ext cx="3695700" cy="975360"/>
          </a:xfrm>
          <a:prstGeom prst="round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366260" y="2346960"/>
            <a:ext cx="670560" cy="4343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58740" y="2522220"/>
            <a:ext cx="355854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00FF"/>
                </a:solidFill>
              </a:rPr>
              <a:t>Исключены психозы и органические , включая симптоматические, психические расстройства</a:t>
            </a:r>
            <a:endParaRPr lang="ru-RU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15656" y="1288534"/>
            <a:ext cx="535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2000)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3300" y="1993900"/>
            <a:ext cx="7670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по 13 стр. 1 = ∑ данных гр. 4 по 13 по строкам 20,30,40,50,60,70,80,90,100,110,120,130,140,150,160,170,180,190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29295" y="3245692"/>
            <a:ext cx="6418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Межтабличный контроль (Ф19, табл. 1000  и табл. 2000)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3300" y="3904734"/>
            <a:ext cx="767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</a:t>
            </a:r>
            <a:r>
              <a:rPr lang="ru-RU" b="1" dirty="0" smtClean="0">
                <a:cs typeface="Times New Roman"/>
              </a:rPr>
              <a:t>табл. 1000 </a:t>
            </a:r>
            <a:r>
              <a:rPr lang="ru-RU" dirty="0" smtClean="0">
                <a:cs typeface="Times New Roman"/>
              </a:rPr>
              <a:t>= </a:t>
            </a:r>
            <a:r>
              <a:rPr lang="ru-RU" b="1" dirty="0" smtClean="0">
                <a:cs typeface="Times New Roman"/>
              </a:rPr>
              <a:t>данным</a:t>
            </a:r>
            <a:r>
              <a:rPr lang="ru-RU" dirty="0" smtClean="0">
                <a:cs typeface="Times New Roman"/>
              </a:rPr>
              <a:t> стр. 1 </a:t>
            </a:r>
            <a:r>
              <a:rPr lang="ru-RU" b="1" dirty="0" smtClean="0">
                <a:cs typeface="Times New Roman"/>
              </a:rPr>
              <a:t>табл. 2000</a:t>
            </a:r>
          </a:p>
          <a:p>
            <a:r>
              <a:rPr lang="ru-RU" dirty="0" smtClean="0">
                <a:cs typeface="Times New Roman"/>
              </a:rPr>
              <a:t>Пример: табл. 1000 стр. 9 гр. 4 = табл. 2000 стр. 1 гр. 4 – мужчины 0-17 лет</a:t>
            </a:r>
          </a:p>
          <a:p>
            <a:r>
              <a:rPr lang="ru-RU" dirty="0" smtClean="0">
                <a:cs typeface="Times New Roman"/>
              </a:rPr>
              <a:t>табл. 1000 стр. 10 гр. 4 = табл. 2000 стр. 1 гр. 5 – женщины 0-17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/>
              <a:t>Форма №41 «Сведения о доме ребенка»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7029" y="2202651"/>
            <a:ext cx="89851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Дом ребенка является самостоятельной медицинской организацией, созданной для круглосуточного содержания, воспитания, оказания медицинской и социальной помощи, комплексной медико-психологической и педагогической реабилитации, защиты прав и законных интересов детей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рождения до четырехлетнего возраста включительно</a:t>
            </a:r>
            <a:r>
              <a:rPr lang="ru-RU" sz="2000" dirty="0"/>
              <a:t>, оставшихся без попечения родителей, а также детей, имеющих родителей (законных представителей) и временно помещенных в дом ребенка в соответствии с законодательством Российской Федерации (далее - дети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Дети </a:t>
            </a:r>
            <a:r>
              <a:rPr lang="ru-RU" sz="2000" dirty="0"/>
              <a:t>с органическими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поражениями центральной нервной системы </a:t>
            </a:r>
            <a:r>
              <a:rPr lang="ru-RU" sz="2000" dirty="0"/>
              <a:t>с нарушением психики, дефектами умственного и физического развития с рождения до четырехлетнего возраста включительно (до достижении четырехлетнего возраста - по решению медико-психолого-педагогической комиссии) содержатся в специализированных группах дома ребенка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8687" y="886207"/>
            <a:ext cx="9492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здравоохранения и социального развития РФ от 12 апреля 2012 г. N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344н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"Об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Типового положения о доме ребенка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№41 «Сведения о доме ребенка»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70856" y="1549178"/>
            <a:ext cx="83058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Табл. 2140 </a:t>
            </a:r>
          </a:p>
          <a:p>
            <a:pPr lvl="0"/>
            <a:r>
              <a:rPr lang="ru-RU" dirty="0" smtClean="0"/>
              <a:t>Обратить внимание на заполнение гр. 2 «взято на усыновление» и гр.5 «взятых на международное усыновление».</a:t>
            </a:r>
            <a:r>
              <a:rPr lang="ru-RU" sz="1200" b="1" dirty="0">
                <a:solidFill>
                  <a:srgbClr val="FF0000"/>
                </a:solidFill>
              </a:rPr>
              <a:t> </a:t>
            </a:r>
            <a:endParaRPr lang="ru-RU" sz="1200" b="1" dirty="0" smtClean="0">
              <a:solidFill>
                <a:srgbClr val="FF0000"/>
              </a:solidFill>
            </a:endParaRPr>
          </a:p>
          <a:p>
            <a:pPr lvl="0"/>
            <a:r>
              <a:rPr lang="ru-RU" sz="2000" b="1" dirty="0" smtClean="0">
                <a:solidFill>
                  <a:srgbClr val="FF0000"/>
                </a:solidFill>
              </a:rPr>
              <a:t>Детский </a:t>
            </a:r>
            <a:r>
              <a:rPr lang="ru-RU" sz="2000" b="1" dirty="0">
                <a:solidFill>
                  <a:srgbClr val="FF0000"/>
                </a:solidFill>
              </a:rPr>
              <a:t>дом предоставляет полный отчёт по ФСН № 19 по всем детям!</a:t>
            </a:r>
          </a:p>
          <a:p>
            <a:pPr lvl="0"/>
            <a:r>
              <a:rPr lang="ru-RU" sz="2000" b="1" dirty="0">
                <a:solidFill>
                  <a:srgbClr val="FF0000"/>
                </a:solidFill>
              </a:rPr>
              <a:t>По ФСН № 30 таблице 2510!</a:t>
            </a:r>
          </a:p>
          <a:p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1152071" y="3080656"/>
            <a:ext cx="7264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Межгодовой контроль (табл.2120)</a:t>
            </a:r>
          </a:p>
          <a:p>
            <a:pPr algn="ctr"/>
            <a:endParaRPr lang="ru-RU" b="1" dirty="0" smtClean="0"/>
          </a:p>
          <a:p>
            <a:pPr indent="457200" algn="just"/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1530473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№54 «Отчет врача детского дома, школы-интерната о лечебно-профилактической помощи воспитанникам»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570837" y="1840306"/>
            <a:ext cx="8790877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– осталась без изменений - заполняется полностью и </a:t>
            </a:r>
            <a:r>
              <a:rPr lang="ru-RU" b="1" dirty="0" smtClean="0">
                <a:solidFill>
                  <a:srgbClr val="FF0000"/>
                </a:solidFill>
              </a:rPr>
              <a:t>полностью соответствует  форме  №19  (по фактическому пребыванию ребёнка)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FF0000"/>
                </a:solidFill>
              </a:rPr>
              <a:t>С 2016 года детей инвалидов не передаём!</a:t>
            </a:r>
          </a:p>
          <a:p>
            <a:pPr indent="53975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lvl="0"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</a:p>
          <a:p>
            <a:pPr lvl="0"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Всех </a:t>
            </a:r>
            <a:r>
              <a:rPr lang="ru-RU" sz="2400" dirty="0">
                <a:solidFill>
                  <a:srgbClr val="FF0000"/>
                </a:solidFill>
              </a:rPr>
              <a:t>детей показать в форме № 30 табл. 2510</a:t>
            </a: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FF0000"/>
              </a:solidFill>
            </a:endParaRP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</a:rPr>
              <a:t>В таблице  2211  детей распределить по 5 группам здоровья!</a:t>
            </a: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1530473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№54 «Отчет врача детского дома, школы-интерната о лечебно-профилактической помощи воспитанникам»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80897" name="Picture 1"/>
          <p:cNvPicPr>
            <a:picLocks noChangeAspect="1" noChangeArrowheads="1"/>
          </p:cNvPicPr>
          <p:nvPr/>
        </p:nvPicPr>
        <p:blipFill>
          <a:blip r:embed="rId4" cstate="print"/>
          <a:srcRect l="36009" t="31434" r="34331" b="26326"/>
          <a:stretch>
            <a:fillRect/>
          </a:stretch>
        </p:blipFill>
        <p:spPr bwMode="auto">
          <a:xfrm>
            <a:off x="493485" y="1926772"/>
            <a:ext cx="4746172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239658" y="1885250"/>
            <a:ext cx="42962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Табл.2300</a:t>
            </a:r>
          </a:p>
          <a:p>
            <a:r>
              <a:rPr lang="ru-RU" b="1" dirty="0" smtClean="0"/>
              <a:t>Данные</a:t>
            </a:r>
            <a:r>
              <a:rPr lang="ru-RU" dirty="0" smtClean="0"/>
              <a:t> по гр.4 стр.1 (зарегистрировано заболеваний всего) = </a:t>
            </a:r>
            <a:r>
              <a:rPr lang="ru-RU" b="1" dirty="0" smtClean="0">
                <a:cs typeface="Times New Roman"/>
              </a:rPr>
              <a:t>∑</a:t>
            </a:r>
            <a:r>
              <a:rPr lang="ru-RU" dirty="0" smtClean="0">
                <a:cs typeface="Times New Roman"/>
              </a:rPr>
              <a:t> данных по гр. 4 стр. 2,  3,  4,  5,  6,  7,  8,  9,  10,  11,  12,  13,  14 (зарегистрировано по отдельным классам болезней).</a:t>
            </a: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Табл</a:t>
            </a:r>
            <a:r>
              <a:rPr lang="ru-RU" b="1" dirty="0"/>
              <a:t>. 2310 </a:t>
            </a:r>
            <a:r>
              <a:rPr lang="ru-RU" dirty="0">
                <a:solidFill>
                  <a:srgbClr val="FF0000"/>
                </a:solidFill>
              </a:rPr>
              <a:t>Количество детей-инвалидов должно соответствовать </a:t>
            </a:r>
            <a:r>
              <a:rPr lang="ru-RU" u="sng" dirty="0">
                <a:solidFill>
                  <a:srgbClr val="FF0000"/>
                </a:solidFill>
              </a:rPr>
              <a:t>форме 19 в случае  несоответствия представляется Пояснительная записка</a:t>
            </a:r>
            <a:endParaRPr lang="ru-RU" b="1" dirty="0">
              <a:solidFill>
                <a:srgbClr val="FF0000"/>
              </a:solidFill>
            </a:endParaRP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Табл</a:t>
            </a:r>
            <a:r>
              <a:rPr lang="ru-RU" b="1" dirty="0"/>
              <a:t>. 2313 </a:t>
            </a:r>
            <a:r>
              <a:rPr lang="ru-RU" dirty="0"/>
              <a:t>«Привито детей против» – в дополнительной графе 7 указать число детей, привитых против кори</a:t>
            </a:r>
            <a:endParaRPr lang="ru-RU" dirty="0" smtClea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5936</TotalTime>
  <Words>1505</Words>
  <Application>Microsoft Office PowerPoint</Application>
  <PresentationFormat>Лист A4 (210x297 мм)</PresentationFormat>
  <Paragraphs>122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Форма №19 «Сведения о детях-инвалидах» </vt:lpstr>
      <vt:lpstr>Форма №19 «Сведения о детях-инвалидах»</vt:lpstr>
      <vt:lpstr>Форма №19 «Сведения о детях-инвалидах» </vt:lpstr>
      <vt:lpstr>Форма №19 «Сведения о детях-инвалидах» </vt:lpstr>
      <vt:lpstr>Форма №41 «Сведения о доме ребенка»</vt:lpstr>
      <vt:lpstr>Форма №41 «Сведения о доме ребенка»</vt:lpstr>
      <vt:lpstr>Форма №54 «Отчет врача детского дома, школы-интерната о лечебно-профилактической помощи воспитанникам» </vt:lpstr>
      <vt:lpstr>Форма №54 «Отчет врача детского дома, школы-интерната о лечебно-профилактической помощи воспитанникам»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С. Сошников</dc:creator>
  <cp:lastModifiedBy>Чурсина Ирина Ильдаровна</cp:lastModifiedBy>
  <cp:revision>408</cp:revision>
  <cp:lastPrinted>2016-12-12T22:59:58Z</cp:lastPrinted>
  <dcterms:created xsi:type="dcterms:W3CDTF">2014-09-30T10:01:07Z</dcterms:created>
  <dcterms:modified xsi:type="dcterms:W3CDTF">2016-12-22T04:16:57Z</dcterms:modified>
</cp:coreProperties>
</file>